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19" r:id="rId3"/>
    <p:sldId id="408" r:id="rId4"/>
    <p:sldId id="425" r:id="rId5"/>
    <p:sldId id="426" r:id="rId6"/>
    <p:sldId id="398" r:id="rId7"/>
    <p:sldId id="422" r:id="rId8"/>
    <p:sldId id="423" r:id="rId9"/>
    <p:sldId id="400" r:id="rId10"/>
    <p:sldId id="373" r:id="rId11"/>
    <p:sldId id="413" r:id="rId12"/>
    <p:sldId id="417" r:id="rId13"/>
    <p:sldId id="396" r:id="rId14"/>
    <p:sldId id="395" r:id="rId15"/>
    <p:sldId id="424" r:id="rId16"/>
    <p:sldId id="394" r:id="rId1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66FFCC"/>
    <a:srgbClr val="DDDDDD"/>
    <a:srgbClr val="CC0000"/>
    <a:srgbClr val="B30D84"/>
    <a:srgbClr val="00CC00"/>
    <a:srgbClr val="99CCFF"/>
    <a:srgbClr val="0F07B5"/>
    <a:srgbClr val="660066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1494" autoAdjust="0"/>
    <p:restoredTop sz="98391" autoAdjust="0"/>
  </p:normalViewPr>
  <p:slideViewPr>
    <p:cSldViewPr snapToGrid="0">
      <p:cViewPr varScale="1">
        <p:scale>
          <a:sx n="114" d="100"/>
          <a:sy n="114" d="100"/>
        </p:scale>
        <p:origin x="112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776917813151374"/>
          <c:y val="0"/>
          <c:w val="0.83223082186848663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Дефицит (профицит)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</c:spPr>
          <c:invertIfNegative val="0"/>
          <c:dLbls>
            <c:delete val="1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2025</c:v>
                </c:pt>
                <c:pt idx="1">
                  <c:v>2024</c:v>
                </c:pt>
                <c:pt idx="2">
                  <c:v>2023</c:v>
                </c:pt>
              </c:numCache>
            </c:num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7D-4EBC-AFA1-9C0D09DB5C9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1.487093318033055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1641,7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387D-4EBC-AFA1-9C0D09DB5C95}"/>
                </c:ext>
              </c:extLst>
            </c:dLbl>
            <c:dLbl>
              <c:idx val="1"/>
              <c:layout>
                <c:manualLayout>
                  <c:x val="0"/>
                  <c:y val="9.9139554535537227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1700,0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387D-4EBC-AFA1-9C0D09DB5C95}"/>
                </c:ext>
              </c:extLst>
            </c:dLbl>
            <c:dLbl>
              <c:idx val="2"/>
              <c:layout>
                <c:manualLayout>
                  <c:x val="8.5009249619690958E-17"/>
                  <c:y val="9.9139554535537227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3084,4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387D-4EBC-AFA1-9C0D09DB5C95}"/>
                </c:ext>
              </c:extLst>
            </c:dLbl>
            <c:dLbl>
              <c:idx val="3"/>
              <c:layout>
                <c:manualLayout>
                  <c:x val="0"/>
                  <c:y val="1.487093318033055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87D-4EBC-AFA1-9C0D09DB5C95}"/>
                </c:ext>
              </c:extLst>
            </c:dLbl>
            <c:dLbl>
              <c:idx val="4"/>
              <c:layout>
                <c:manualLayout>
                  <c:x val="8.5009249619690958E-17"/>
                  <c:y val="9.913955453553722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87D-4EBC-AFA1-9C0D09DB5C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2025</c:v>
                </c:pt>
                <c:pt idx="1">
                  <c:v>2024</c:v>
                </c:pt>
                <c:pt idx="2">
                  <c:v>2023</c:v>
                </c:pt>
              </c:numCache>
            </c:num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12669.1</c:v>
                </c:pt>
                <c:pt idx="1">
                  <c:v>12743.4</c:v>
                </c:pt>
                <c:pt idx="2">
                  <c:v>14370.3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87D-4EBC-AFA1-9C0D09DB5C9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-9.9139554535536481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1641,7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387D-4EBC-AFA1-9C0D09DB5C95}"/>
                </c:ext>
              </c:extLst>
            </c:dLbl>
            <c:dLbl>
              <c:idx val="1"/>
              <c:layout>
                <c:manualLayout>
                  <c:x val="-8.5009249619690958E-17"/>
                  <c:y val="-4.9569777267768692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1700,0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387D-4EBC-AFA1-9C0D09DB5C95}"/>
                </c:ext>
              </c:extLst>
            </c:dLbl>
            <c:dLbl>
              <c:idx val="2"/>
              <c:layout>
                <c:manualLayout>
                  <c:x val="-2.3184608632852827E-3"/>
                  <c:y val="-4.9569777267768692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3084,4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387D-4EBC-AFA1-9C0D09DB5C95}"/>
                </c:ext>
              </c:extLst>
            </c:dLbl>
            <c:dLbl>
              <c:idx val="3"/>
              <c:layout>
                <c:manualLayout>
                  <c:x val="-8.5009249619690958E-17"/>
                  <c:y val="-4.956977726776869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87D-4EBC-AFA1-9C0D09DB5C95}"/>
                </c:ext>
              </c:extLst>
            </c:dLbl>
            <c:dLbl>
              <c:idx val="4"/>
              <c:layout>
                <c:manualLayout>
                  <c:x val="2.3184608632852827E-3"/>
                  <c:y val="-9.913955453553722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87D-4EBC-AFA1-9C0D09DB5C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2025</c:v>
                </c:pt>
                <c:pt idx="1">
                  <c:v>2024</c:v>
                </c:pt>
                <c:pt idx="2">
                  <c:v>2023</c:v>
                </c:pt>
              </c:numCache>
            </c:numRef>
          </c:cat>
          <c:val>
            <c:numRef>
              <c:f>Лист1!$D$2:$D$6</c:f>
              <c:numCache>
                <c:formatCode>#,##0.0</c:formatCode>
                <c:ptCount val="5"/>
                <c:pt idx="0">
                  <c:v>12669.1</c:v>
                </c:pt>
                <c:pt idx="1">
                  <c:v>12743.4</c:v>
                </c:pt>
                <c:pt idx="2">
                  <c:v>14370.3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87D-4EBC-AFA1-9C0D09DB5C9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8608256"/>
        <c:axId val="78609792"/>
      </c:barChart>
      <c:catAx>
        <c:axId val="786082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78609792"/>
        <c:crosses val="autoZero"/>
        <c:auto val="1"/>
        <c:lblAlgn val="ctr"/>
        <c:lblOffset val="900"/>
        <c:noMultiLvlLbl val="0"/>
      </c:catAx>
      <c:valAx>
        <c:axId val="78609792"/>
        <c:scaling>
          <c:orientation val="minMax"/>
        </c:scaling>
        <c:delete val="1"/>
        <c:axPos val="b"/>
        <c:numFmt formatCode="#,##0.0" sourceLinked="1"/>
        <c:majorTickMark val="out"/>
        <c:minorTickMark val="none"/>
        <c:tickLblPos val="none"/>
        <c:crossAx val="78608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185857315711571"/>
          <c:y val="0.56890569837766314"/>
          <c:w val="0.18085236114245112"/>
          <c:h val="0.40597491457019691"/>
        </c:manualLayout>
      </c:layout>
      <c:overlay val="0"/>
      <c:txPr>
        <a:bodyPr/>
        <a:lstStyle/>
        <a:p>
          <a:pPr>
            <a:defRPr sz="900" b="1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68910534925678"/>
          <c:y val="0.11664328322409102"/>
          <c:w val="0.43811949209348428"/>
          <c:h val="0.3432271501266872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prstClr val="white">
                  <a:alpha val="0"/>
                </a:prstClr>
              </a:solidFill>
            </a:ln>
          </c:spPr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0-8155-416F-880C-5242DFBF7DF5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1-8155-416F-880C-5242DFBF7DF5}"/>
              </c:ext>
            </c:extLst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2-8155-416F-880C-5242DFBF7DF5}"/>
              </c:ext>
            </c:extLst>
          </c:dPt>
          <c:dLbls>
            <c:dLbl>
              <c:idx val="6"/>
              <c:layout>
                <c:manualLayout>
                  <c:x val="6.1524341869430331E-3"/>
                  <c:y val="-4.219345165414770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155-416F-880C-5242DFBF7D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дотации - межбюджетные трансферты, предоставляемые 
на безвозмездной и безвозвратной основе без установления направлений их использования</c:v>
                </c:pt>
                <c:pt idx="1">
                  <c:v>субсидии - межбюджетные трансферты, предоставляемые 
на безвозмездной и безвозвратной основе в целях софинансирования расходных обязательств</c:v>
                </c:pt>
                <c:pt idx="2">
                  <c:v>субвенции - межбюджетные трансферты, предоставляемые 
на безвозмездной и безвозвратной основе для финансового обеспечения переданных расходных обязательств РФ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1479988</c:v>
                </c:pt>
                <c:pt idx="1">
                  <c:v>1417962</c:v>
                </c:pt>
                <c:pt idx="2">
                  <c:v>280317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155-416F-880C-5242DFBF7DF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5.2462443780172702E-2"/>
          <c:y val="0.52476914674800401"/>
          <c:w val="0.89507511243965465"/>
          <c:h val="0.40512504280336326"/>
        </c:manualLayout>
      </c:layout>
      <c:overlay val="0"/>
      <c:txPr>
        <a:bodyPr/>
        <a:lstStyle/>
        <a:p>
          <a:pPr algn="just">
            <a:defRPr sz="900" b="1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ln w="25400">
      <a:noFill/>
      <a:prstDash val="sysDot"/>
    </a:ln>
  </c:spPr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0.06929</cdr:x>
      <cdr:y>0</cdr:y>
    </cdr:from>
    <cdr:to>
      <cdr:x>0.24252</cdr:x>
      <cdr:y>0.09916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79561" y="0"/>
          <a:ext cx="948907" cy="260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/>
          <a:r>
            <a:rPr lang="ru-RU" sz="10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тыс. рублей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0.43344</cdr:x>
      <cdr:y>0.23497</cdr:y>
    </cdr:from>
    <cdr:to>
      <cdr:x>0.63836</cdr:x>
      <cdr:y>0.33789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861055" y="1319544"/>
          <a:ext cx="879894" cy="5779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endParaRPr lang="ru-RU" sz="800" b="1" dirty="0">
            <a:solidFill>
              <a:schemeClr val="accent5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4857"/>
            <a:ext cx="8229600" cy="114233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5" y="1600878"/>
            <a:ext cx="4050443" cy="45250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6360" y="1600878"/>
            <a:ext cx="4050445" cy="45250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D20C8-49F0-415A-89FB-DC5E6C6C6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ivanovka.rkursk.ru/index.php?mun_obr=409&amp;sub_menus_id=14456&amp;num_str=1&amp;id_mat=50363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8892480" y="0"/>
            <a:ext cx="0" cy="6858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964488" y="0"/>
            <a:ext cx="0" cy="68580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036496" y="0"/>
            <a:ext cx="0" cy="68580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116888" y="0"/>
            <a:ext cx="0" cy="68580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0" y="910988"/>
            <a:ext cx="9144000" cy="6617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700" b="1" cap="all" dirty="0">
                <a:ln w="0"/>
                <a:solidFill>
                  <a:srgbClr val="660066"/>
                </a:solidFill>
                <a:effectLst/>
                <a:latin typeface="Arial" pitchFamily="34" charset="0"/>
                <a:cs typeface="Arial" pitchFamily="34" charset="0"/>
              </a:rPr>
              <a:t>Бюджет для граждан</a:t>
            </a:r>
            <a:endParaRPr lang="ru-RU" sz="3700" b="1" cap="all" dirty="0">
              <a:ln w="0"/>
              <a:solidFill>
                <a:srgbClr val="660066"/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2" y="4774019"/>
            <a:ext cx="79629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0838" lvl="0" indent="-350838" algn="ctr" defTabSz="936382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0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Решение </a:t>
            </a:r>
            <a:r>
              <a:rPr lang="ru-RU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Собрания Депутатов  Ивановского сельсовета </a:t>
            </a:r>
            <a:r>
              <a:rPr lang="ru-RU" sz="20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Солнцевского  района Курской области «О бюджете муниципального  образования  «Ивановский сельсовет» Курской области на 2025 год и на плановый период 2026 и 2027  годов» от 17.12.2024г.№ 45/8</a:t>
            </a: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378" y="1615044"/>
            <a:ext cx="2404196" cy="2600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Server\Documents\2023 год\Ивановский сс  29.05\20230811_1141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8660" y="1672990"/>
            <a:ext cx="2604977" cy="2420545"/>
          </a:xfrm>
          <a:prstGeom prst="rect">
            <a:avLst/>
          </a:prstGeom>
          <a:noFill/>
        </p:spPr>
      </p:pic>
      <p:pic>
        <p:nvPicPr>
          <p:cNvPr id="2051" name="Picture 3" descr="C:\Users\Server\Documents\2023 год\Ивановский сс  29.05\10_618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7628" y="1626781"/>
            <a:ext cx="3115339" cy="25518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581" y="242646"/>
            <a:ext cx="8649419" cy="321710"/>
          </a:xfrm>
        </p:spPr>
        <p:txBody>
          <a:bodyPr>
            <a:normAutofit/>
          </a:bodyPr>
          <a:lstStyle/>
          <a:p>
            <a:r>
              <a:rPr lang="ru-RU" sz="1000" b="1" dirty="0">
                <a:solidFill>
                  <a:srgbClr val="0F07B5"/>
                </a:solidFill>
                <a:latin typeface="Times New Roman" pitchFamily="18" charset="0"/>
                <a:cs typeface="Times New Roman" pitchFamily="18" charset="0"/>
              </a:rPr>
              <a:t>Программная структура расходов</a:t>
            </a:r>
          </a:p>
        </p:txBody>
      </p:sp>
      <p:grpSp>
        <p:nvGrpSpPr>
          <p:cNvPr id="3" name="Группа 11"/>
          <p:cNvGrpSpPr/>
          <p:nvPr/>
        </p:nvGrpSpPr>
        <p:grpSpPr>
          <a:xfrm>
            <a:off x="0" y="6453336"/>
            <a:ext cx="9144000" cy="404664"/>
            <a:chOff x="0" y="6453336"/>
            <a:chExt cx="9144000" cy="404664"/>
          </a:xfrm>
        </p:grpSpPr>
        <p:sp>
          <p:nvSpPr>
            <p:cNvPr id="5" name="Заголовок 1"/>
            <p:cNvSpPr txBox="1">
              <a:spLocks/>
            </p:cNvSpPr>
            <p:nvPr/>
          </p:nvSpPr>
          <p:spPr>
            <a:xfrm>
              <a:off x="0" y="6453336"/>
              <a:ext cx="9144000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ru-RU" sz="800" i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Бюджет муниципального образования «Ивановский сельсовет» Солнцевского  района</a:t>
              </a:r>
            </a:p>
            <a:p>
              <a:pPr lvl="0">
                <a:spcBef>
                  <a:spcPct val="0"/>
                </a:spcBef>
                <a:defRPr/>
              </a:pPr>
              <a:r>
                <a:rPr lang="ru-RU" sz="800" i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на 2025 год и на плановый период 2026 и 2027 годов</a:t>
              </a: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Овал 9"/>
            <p:cNvSpPr>
              <a:spLocks/>
            </p:cNvSpPr>
            <p:nvPr/>
          </p:nvSpPr>
          <p:spPr>
            <a:xfrm>
              <a:off x="8640000" y="6574500"/>
              <a:ext cx="504000" cy="2835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endPara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13" name="Содержимое 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667534678"/>
              </p:ext>
            </p:extLst>
          </p:nvPr>
        </p:nvGraphicFramePr>
        <p:xfrm>
          <a:off x="552091" y="564356"/>
          <a:ext cx="8143335" cy="507406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4423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95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6486">
                <a:tc>
                  <a:txBody>
                    <a:bodyPr/>
                    <a:lstStyle/>
                    <a:p>
                      <a:pPr algn="ctr"/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8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8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2026год</a:t>
                      </a:r>
                      <a:endParaRPr lang="ru-RU" sz="8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8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anchorCtr="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1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Муниципальные программы    итого  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Calibri"/>
                          <a:ea typeface="Calibri"/>
                          <a:cs typeface="Times New Roman"/>
                        </a:rPr>
                        <a:t>6016,3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Calibri"/>
                          <a:ea typeface="Calibri"/>
                          <a:cs typeface="Times New Roman"/>
                        </a:rPr>
                        <a:t>4252,9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Calibri"/>
                          <a:ea typeface="Calibri"/>
                          <a:cs typeface="Times New Roman"/>
                        </a:rPr>
                        <a:t>2605,0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4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+mn-lt"/>
                          <a:ea typeface="Calibri"/>
                          <a:cs typeface="Times New Roman"/>
                        </a:rPr>
                        <a:t>Муниципальная программа «Развитие информационного общества»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8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+mn-lt"/>
                          <a:ea typeface="Calibri"/>
                          <a:cs typeface="Times New Roman"/>
                        </a:rPr>
                        <a:t>Муниципальная программа «Энергосбережение и повышение энергетической эффективности в Ивановском сельсовете Солнцевского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890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1700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1700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2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24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+mn-lt"/>
                          <a:ea typeface="Calibri"/>
                          <a:cs typeface="Times New Roman"/>
                        </a:rPr>
                        <a:t>Муниципальная программа "Развитие муниципальной службы Ивановского сельсовета Солнцевского района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398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1647,9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5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99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+mn-lt"/>
                          <a:ea typeface="Calibri"/>
                          <a:cs typeface="Times New Roman"/>
                        </a:rPr>
                        <a:t>Муниципальная программа «Профилактика преступлений и иных  правонарушений на территории Ивановского сельсовета   на 2021-2025 годы»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98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7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+mn-lt"/>
                          <a:ea typeface="Calibri"/>
                          <a:cs typeface="Times New Roman"/>
                        </a:rPr>
                        <a:t>Муниципальная программа «Защита населения и территории от чрезвычайных ситуаций,  обеспечение пожарной безопасности и безопасности людей на водных объектах"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200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800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800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08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4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+mn-lt"/>
                          <a:ea typeface="Calibri"/>
                          <a:cs typeface="Times New Roman"/>
                        </a:rPr>
                        <a:t>Муниципальная программа «Развитие субъектов малого и среднего предпринимательства в Ивановском сельсовете»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3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15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+mn-lt"/>
                          <a:ea typeface="Calibri"/>
                          <a:cs typeface="Times New Roman"/>
                        </a:rPr>
                        <a:t>Муниципальная программа «Развитие культуры в муниципальном образовании «Ивановский сельсовет» Солнцевского района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4423,3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874000" y="350045"/>
            <a:ext cx="1082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</a:t>
            </a:r>
          </a:p>
          <a:p>
            <a:r>
              <a:rPr lang="ru-RU" sz="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тыс. рублей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073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1400" b="1" dirty="0"/>
              <a:t>Сведения о планируемом предельном объеме муниципального долга  на 2025-2027гг.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66693"/>
            <a:ext cx="8229600" cy="4699220"/>
          </a:xfrm>
        </p:spPr>
        <p:txBody>
          <a:bodyPr>
            <a:normAutofit/>
          </a:bodyPr>
          <a:lstStyle/>
          <a:p>
            <a:r>
              <a:rPr lang="x-none" sz="1400" dirty="0">
                <a:latin typeface="Times New Roman" pitchFamily="18" charset="0"/>
                <a:cs typeface="Times New Roman" pitchFamily="18" charset="0"/>
              </a:rPr>
              <a:t>Установить предельный объем внутреннего муниципального долга Ивановского сельсовета на 202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x-none" sz="1400" dirty="0">
                <a:latin typeface="Times New Roman" pitchFamily="18" charset="0"/>
                <a:cs typeface="Times New Roman" pitchFamily="18" charset="0"/>
              </a:rPr>
              <a:t> год -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11 270 245 руб.,  плановый период  на 2026 год- 11 408 605 руб., и 2027 год- 11 567 998 руб.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z="1400" dirty="0">
                <a:latin typeface="Times New Roman" pitchFamily="18" charset="0"/>
                <a:cs typeface="Times New Roman" pitchFamily="18" charset="0"/>
              </a:rPr>
              <a:t>Установить верхний предел муниципального долга Ивановского сельсовета на 1 января 202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x-none" sz="1400" dirty="0">
                <a:latin typeface="Times New Roman" pitchFamily="18" charset="0"/>
                <a:cs typeface="Times New Roman" pitchFamily="18" charset="0"/>
              </a:rPr>
              <a:t>года по долговым обязательствам Ивановского сельсовета в сумме 0 тыс. рублей, в том числе по муниципальным гарантиям – 0 тыс. рублей.                                                                                                 Установить верхний предел муниципального долга Ивановского сельсовета на 1 января 202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x-none" sz="1400" dirty="0">
                <a:latin typeface="Times New Roman" pitchFamily="18" charset="0"/>
                <a:cs typeface="Times New Roman" pitchFamily="18" charset="0"/>
              </a:rPr>
              <a:t>  года по долговым обязательствам Ивановского сельсовета в сумме 0 тыс. рублей, в том числе по муниципальным гарантиям – 0 тыс. рублей.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z="1400" dirty="0">
                <a:latin typeface="Times New Roman" pitchFamily="18" charset="0"/>
                <a:cs typeface="Times New Roman" pitchFamily="18" charset="0"/>
              </a:rPr>
              <a:t>  Установить верхний предел муниципального долга Ивановского сельсовета на 1 января 202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x-none" sz="1400" dirty="0">
                <a:latin typeface="Times New Roman" pitchFamily="18" charset="0"/>
                <a:cs typeface="Times New Roman" pitchFamily="18" charset="0"/>
              </a:rPr>
              <a:t>  года по долговым обязательствам Ивановского сельсовета в сумме 0 тыс. рублей, в том числе по муниципальным гарантиям – 0 тыс. рублей.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z="1400" dirty="0">
                <a:latin typeface="Times New Roman" pitchFamily="18" charset="0"/>
                <a:cs typeface="Times New Roman" pitchFamily="18" charset="0"/>
              </a:rPr>
              <a:t> 3. Утвердить  Программу муниципальных внутренних заимствований Ивановского сельсовета на 202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x-none" sz="1400" dirty="0">
                <a:latin typeface="Times New Roman" pitchFamily="18" charset="0"/>
                <a:cs typeface="Times New Roman" pitchFamily="18" charset="0"/>
              </a:rPr>
              <a:t> год согласно приложению №8 к настоящему Решению.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7180" y="4813995"/>
            <a:ext cx="49695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Бюджет муниципального образования «Ивановский сельсовет» Солнцевского  района</a:t>
            </a:r>
          </a:p>
          <a:p>
            <a:pPr lvl="0">
              <a:spcBef>
                <a:spcPct val="0"/>
              </a:spcBef>
              <a:defRPr/>
            </a:pPr>
            <a:r>
              <a:rPr lang="ru-RU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2025 год и на плановый период 2026 и 2027 годов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Двойная стрелка влево/вправо 75"/>
          <p:cNvSpPr/>
          <p:nvPr/>
        </p:nvSpPr>
        <p:spPr>
          <a:xfrm>
            <a:off x="1831351" y="5431493"/>
            <a:ext cx="1853977" cy="866633"/>
          </a:xfrm>
          <a:prstGeom prst="leftRightArrow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-1" y="6453336"/>
            <a:ext cx="9144001" cy="404664"/>
            <a:chOff x="-1" y="6453336"/>
            <a:chExt cx="9144001" cy="404664"/>
          </a:xfrm>
        </p:grpSpPr>
        <p:sp>
          <p:nvSpPr>
            <p:cNvPr id="17" name="Заголовок 1"/>
            <p:cNvSpPr txBox="1">
              <a:spLocks/>
            </p:cNvSpPr>
            <p:nvPr/>
          </p:nvSpPr>
          <p:spPr>
            <a:xfrm>
              <a:off x="-1" y="6453336"/>
              <a:ext cx="5422605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endParaRPr lang="ru-RU" sz="9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>
                  <a:solidFill>
                    <a:schemeClr val="accent5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14</a:t>
              </a:r>
            </a:p>
          </p:txBody>
        </p:sp>
      </p:grpSp>
      <p:sp>
        <p:nvSpPr>
          <p:cNvPr id="11" name="Заголовок 1"/>
          <p:cNvSpPr txBox="1">
            <a:spLocks/>
          </p:cNvSpPr>
          <p:nvPr/>
        </p:nvSpPr>
        <p:spPr>
          <a:xfrm>
            <a:off x="-17253" y="379562"/>
            <a:ext cx="4572000" cy="622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endParaRPr kumimoji="0" lang="ru-RU" sz="1400" b="1" i="0" u="none" strike="noStrike" kern="1200" cap="none" spc="0" normalizeH="0" baseline="30000" noProof="0" dirty="0">
              <a:ln>
                <a:noFill/>
              </a:ln>
              <a:solidFill>
                <a:srgbClr val="1D758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-1" y="1080655"/>
            <a:ext cx="8697433" cy="26161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ru-RU" sz="11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Результаты реализации проекта  «Народный бюджет» за  2024 год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0" y="-1"/>
            <a:ext cx="9144000" cy="430887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Дополнительная информация</a:t>
            </a:r>
          </a:p>
          <a:p>
            <a:pPr algn="r"/>
            <a:endParaRPr lang="ru-RU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Двойная стрелка влево/вправо 39"/>
          <p:cNvSpPr/>
          <p:nvPr/>
        </p:nvSpPr>
        <p:spPr>
          <a:xfrm>
            <a:off x="2360427" y="1913860"/>
            <a:ext cx="1541721" cy="1350335"/>
          </a:xfrm>
          <a:prstGeom prst="leftRightArrow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Двойная стрелка влево/вправо 53"/>
          <p:cNvSpPr/>
          <p:nvPr/>
        </p:nvSpPr>
        <p:spPr>
          <a:xfrm>
            <a:off x="6783572" y="5528930"/>
            <a:ext cx="2360428" cy="744279"/>
          </a:xfrm>
          <a:prstGeom prst="leftRightArrow">
            <a:avLst>
              <a:gd name="adj1" fmla="val 50000"/>
              <a:gd name="adj2" fmla="val 4537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Двойная стрелка влево/вправо 60"/>
          <p:cNvSpPr/>
          <p:nvPr/>
        </p:nvSpPr>
        <p:spPr>
          <a:xfrm>
            <a:off x="255181" y="5539563"/>
            <a:ext cx="2402959" cy="808074"/>
          </a:xfrm>
          <a:prstGeom prst="leftRightArrow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800" b="1" dirty="0"/>
              <a:t>Организация уличного освещения</a:t>
            </a:r>
          </a:p>
        </p:txBody>
      </p:sp>
      <p:sp>
        <p:nvSpPr>
          <p:cNvPr id="69" name="Двойная стрелка влево/вправо 68"/>
          <p:cNvSpPr/>
          <p:nvPr/>
        </p:nvSpPr>
        <p:spPr>
          <a:xfrm>
            <a:off x="7655441" y="1775637"/>
            <a:ext cx="1701209" cy="1371600"/>
          </a:xfrm>
          <a:prstGeom prst="leftRightArrow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847907" y="5603358"/>
            <a:ext cx="314723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/>
              <a:t>Благоустройство кладбища в  д. Нижняя Ивица Ивановского сельсовета Солнцевского района Курской области</a:t>
            </a:r>
          </a:p>
        </p:txBody>
      </p:sp>
      <p:pic>
        <p:nvPicPr>
          <p:cNvPr id="3" name="Picture 2" descr="C:\Users\Server\Documents\2023 год\Ивановский сс  29.05\IMG_20220729_133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747" y="2163884"/>
            <a:ext cx="4178594" cy="2445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93445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Проекты</a:t>
            </a:r>
            <a:br>
              <a:rPr lang="ru-RU" sz="1600" b="1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«Народный бюджет» на 2025 год</a:t>
            </a:r>
            <a:endParaRPr lang="ru-RU" sz="1600" dirty="0">
              <a:solidFill>
                <a:srgbClr val="660066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9623283"/>
              </p:ext>
            </p:extLst>
          </p:nvPr>
        </p:nvGraphicFramePr>
        <p:xfrm>
          <a:off x="357147" y="1323336"/>
          <a:ext cx="8305804" cy="1325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8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25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25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25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81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объекта</a:t>
                      </a:r>
                    </a:p>
                  </a:txBody>
                  <a:tcPr marL="12700" marR="12700" marT="7144" marB="0" anchor="b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обл. бюджет </a:t>
                      </a:r>
                    </a:p>
                  </a:txBody>
                  <a:tcPr marL="12700" marR="12700" marT="7144" marB="0" anchor="b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местный бюджет         (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12700" marR="12700" marT="7144" marB="0" anchor="b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средства</a:t>
                      </a:r>
                      <a:r>
                        <a:rPr lang="ru-RU" sz="800" b="1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населения </a:t>
                      </a:r>
                    </a:p>
                  </a:txBody>
                  <a:tcPr marL="12700" marR="12700" marT="7144" marB="0" anchor="b">
                    <a:solidFill>
                      <a:srgbClr val="66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72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Капитальный ремонт  здания дома культуры «Ивановский СДК»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д.Ивановка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, ул. Жуковка, д. 11 Солнцевского района Курской области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1200000,0</a:t>
                      </a: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3148900,0</a:t>
                      </a: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40,0</a:t>
                      </a: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96349" y="5592726"/>
            <a:ext cx="62616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Бюджет муниципального образования «Ивановский сельсовет» Солнцевского  района</a:t>
            </a:r>
          </a:p>
          <a:p>
            <a:pPr lvl="0">
              <a:spcBef>
                <a:spcPct val="0"/>
              </a:spcBef>
              <a:defRPr/>
            </a:pP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2025 год и на плановый период 2026 и 2027 годов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ummitinternet.com.au/wp-content/uploads/communication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00564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130" y="2060849"/>
            <a:ext cx="6326039" cy="2176879"/>
          </a:xfr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ДОПОЛНИТЕЛЬНАЯ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ИНФОРМАЦИЯ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2" name="Picture 6" descr="http://nauka.info/images/files/14487986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6635" y="3356994"/>
            <a:ext cx="1462316" cy="1224136"/>
          </a:xfrm>
          <a:prstGeom prst="rect">
            <a:avLst/>
          </a:prstGeom>
          <a:noFill/>
        </p:spPr>
      </p:pic>
      <p:pic>
        <p:nvPicPr>
          <p:cNvPr id="14348" name="Picture 12" descr="http://aleksbelolipetsckiy.ru/wp-content/uploads/2013/10/43527862_Subscription_XL-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31354" y="116632"/>
            <a:ext cx="1875487" cy="1512168"/>
          </a:xfrm>
          <a:prstGeom prst="rect">
            <a:avLst/>
          </a:prstGeom>
          <a:noFill/>
        </p:spPr>
      </p:pic>
      <p:pic>
        <p:nvPicPr>
          <p:cNvPr id="14350" name="Picture 14" descr="http://vprofsouze.ru/wp-content/uploads/2017/04/Rim7-D_vlK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5534" y="0"/>
            <a:ext cx="1861129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https://okartinkah.ru/img/kartinki-dlya-prezentaciy-chelovechki-2371/kartinki-dlya-prezentaciy-chelovechki-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60648"/>
            <a:ext cx="1728192" cy="1539552"/>
          </a:xfrm>
          <a:prstGeom prst="rect">
            <a:avLst/>
          </a:prstGeom>
          <a:noFill/>
        </p:spPr>
      </p:pic>
      <p:pic>
        <p:nvPicPr>
          <p:cNvPr id="14340" name="Picture 4" descr="https://poeziya-kamnya.ru/assets/content/images/17824_liveinterne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79121" y="188641"/>
            <a:ext cx="2060536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6" descr="http://www.infonetline.com/carousel/img/polezn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0757" y="1772817"/>
            <a:ext cx="1601184" cy="1440160"/>
          </a:xfrm>
          <a:prstGeom prst="rect">
            <a:avLst/>
          </a:prstGeom>
          <a:noFill/>
        </p:spPr>
      </p:pic>
      <p:sp>
        <p:nvSpPr>
          <p:cNvPr id="14344" name="AutoShape 8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2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2" name="AutoShape 16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8227791" y="5661249"/>
            <a:ext cx="531752" cy="57606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7188" y="357188"/>
            <a:ext cx="8786812" cy="17145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Контактная информация:</a:t>
            </a:r>
            <a:br>
              <a:rPr lang="ru-RU" sz="2800" dirty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endParaRPr lang="ru-RU" sz="2800" dirty="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2000250"/>
            <a:ext cx="8229600" cy="45005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000" dirty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/>
              <a:t>Глава Ивановского сельсовета Солнцевского района Курской области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/>
              <a:t>Никифорова Татьяна Петровна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dirty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/>
              <a:t>График  работы: понедельник-пятница с 9-00 до 17-00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/>
              <a:t>перерыв с 13-00 до 14-00,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/>
              <a:t>выходные дни – суббота, воскресенье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/>
              <a:t>306120, Солнцевский район д.Ивановка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/>
              <a:t>Администрация Ивановского сельсовета Солнцевского района Курской области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/>
              <a:t>тел.: (4712) 54 2-26-58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/>
              <a:t>факс: (4712)54 2-26-58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/>
              <a:t>Электронная почта: </a:t>
            </a:r>
            <a:r>
              <a:rPr lang="en-US" sz="2000" dirty="0">
                <a:latin typeface="Times New Roman" pitchFamily="18" charset="0"/>
              </a:rPr>
              <a:t> ivanovkaselsovet201@yandex.ru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CC"/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/>
              <a:t>Источники размещения информации о бюджете</a:t>
            </a:r>
          </a:p>
        </p:txBody>
      </p:sp>
      <p:sp>
        <p:nvSpPr>
          <p:cNvPr id="552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/>
              <a:t>Официальный сайт муниципального образования «Ивановский  сельсовет» Солнцевского  района  Курской области</a:t>
            </a:r>
            <a:endParaRPr lang="ru-RU" dirty="0"/>
          </a:p>
          <a:p>
            <a:pPr>
              <a:buFontTx/>
              <a:buNone/>
            </a:pPr>
            <a:r>
              <a:rPr lang="en-US" sz="1400" u="sng" dirty="0">
                <a:hlinkClick r:id="rId2"/>
              </a:rPr>
              <a:t>http://ivanovka.rkursk.ru/index.php?mun_obr=409&amp;sub_menus_id=14456&amp;num_str=1&amp;id_mat=503631</a:t>
            </a:r>
            <a:r>
              <a:rPr lang="en-US" sz="1400" dirty="0"/>
              <a:t> </a:t>
            </a:r>
            <a:endParaRPr lang="ru-RU" sz="1400" dirty="0"/>
          </a:p>
          <a:p>
            <a:pPr>
              <a:buFontTx/>
              <a:buNone/>
            </a:pPr>
            <a:endParaRPr lang="ru-RU" sz="1400" dirty="0"/>
          </a:p>
          <a:p>
            <a:pPr>
              <a:buFontTx/>
              <a:buNone/>
            </a:pPr>
            <a:endParaRPr lang="ru-RU" sz="1400" dirty="0"/>
          </a:p>
          <a:p>
            <a:pPr>
              <a:buNone/>
            </a:pPr>
            <a:r>
              <a:rPr lang="ru-RU" sz="1400" dirty="0"/>
              <a:t>Официальное печатное издание- газета </a:t>
            </a:r>
          </a:p>
          <a:p>
            <a:pPr>
              <a:buNone/>
            </a:pPr>
            <a:r>
              <a:rPr lang="ru-RU" sz="1400" dirty="0"/>
              <a:t>«За честь хлебороба»</a:t>
            </a:r>
            <a:endParaRPr lang="en-US" sz="14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49" y="357188"/>
            <a:ext cx="8347887" cy="1143000"/>
          </a:xfrm>
          <a:solidFill>
            <a:srgbClr val="EAEAEA"/>
          </a:solidFill>
        </p:spPr>
        <p:txBody>
          <a:bodyPr anchor="t"/>
          <a:lstStyle/>
          <a:p>
            <a:pPr algn="r" eaLnBrk="1" hangingPunct="1">
              <a:defRPr/>
            </a:pPr>
            <a:r>
              <a:rPr lang="ru-RU" sz="3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Структура бюджета для граждан</a:t>
            </a:r>
            <a:r>
              <a:rPr lang="ru-RU" sz="36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: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z="2800" dirty="0">
                <a:solidFill>
                  <a:srgbClr val="003366"/>
                </a:solidFill>
                <a:latin typeface="Times New Roman" pitchFamily="18" charset="0"/>
              </a:rPr>
              <a:t>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</a:rPr>
              <a:t>Вводная часть</a:t>
            </a:r>
          </a:p>
          <a:p>
            <a:pPr eaLnBrk="1" hangingPunct="1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</a:rPr>
              <a:t>Общие характеристики бюджета</a:t>
            </a:r>
          </a:p>
          <a:p>
            <a:pPr eaLnBrk="1" hangingPunct="1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</a:rPr>
              <a:t>Доходы бюджета</a:t>
            </a:r>
          </a:p>
          <a:p>
            <a:pPr eaLnBrk="1" hangingPunct="1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</a:rPr>
              <a:t>Расходы бюджета</a:t>
            </a:r>
          </a:p>
          <a:p>
            <a:pPr eaLnBrk="1" hangingPunct="1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</a:rPr>
              <a:t>Муниципальные программы</a:t>
            </a:r>
          </a:p>
          <a:p>
            <a:pPr eaLnBrk="1" hangingPunct="1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</a:rPr>
              <a:t>Дополнительная информация</a:t>
            </a:r>
          </a:p>
        </p:txBody>
      </p:sp>
    </p:spTree>
  </p:cSld>
  <p:clrMapOvr>
    <a:masterClrMapping/>
  </p:clrMapOvr>
  <p:transition spd="med" advTm="65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0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60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8" grpId="0" animBg="1"/>
      <p:bldP spid="2600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14069"/>
            <a:ext cx="9144000" cy="508958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rgbClr val="1D7587"/>
                </a:solidFill>
                <a:latin typeface="Arial" pitchFamily="34" charset="0"/>
                <a:cs typeface="Arial" pitchFamily="34" charset="0"/>
              </a:rPr>
              <a:t>Основные вопросы о бюджете</a:t>
            </a:r>
          </a:p>
        </p:txBody>
      </p:sp>
      <p:grpSp>
        <p:nvGrpSpPr>
          <p:cNvPr id="3" name="Группа 11"/>
          <p:cNvGrpSpPr/>
          <p:nvPr/>
        </p:nvGrpSpPr>
        <p:grpSpPr>
          <a:xfrm>
            <a:off x="0" y="6453336"/>
            <a:ext cx="9144000" cy="404664"/>
            <a:chOff x="0" y="6453336"/>
            <a:chExt cx="9144000" cy="404664"/>
          </a:xfrm>
        </p:grpSpPr>
        <p:sp>
          <p:nvSpPr>
            <p:cNvPr id="5" name="Заголовок 1"/>
            <p:cNvSpPr txBox="1">
              <a:spLocks/>
            </p:cNvSpPr>
            <p:nvPr/>
          </p:nvSpPr>
          <p:spPr>
            <a:xfrm>
              <a:off x="0" y="6453336"/>
              <a:ext cx="5978106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ru-RU" sz="900" i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Бюджет муниципального образования «Ивановский сельсовет» Солнцевского  района</a:t>
              </a:r>
            </a:p>
            <a:p>
              <a:pPr lvl="0">
                <a:spcBef>
                  <a:spcPct val="0"/>
                </a:spcBef>
                <a:defRPr/>
              </a:pPr>
              <a:r>
                <a:rPr lang="ru-RU" sz="900" i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на 2023 год и на плановый период 2024 и 2025 годов</a:t>
              </a: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Прямоугольник 9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0" y="1155939"/>
            <a:ext cx="4581525" cy="49702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Что такое бюджет?</a:t>
            </a:r>
          </a:p>
          <a:p>
            <a:pPr marL="0" indent="0" algn="just">
              <a:buNone/>
            </a:pPr>
            <a:r>
              <a:rPr lang="ru-RU" sz="11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БЮДЖЕТ</a:t>
            </a:r>
            <a:r>
              <a:rPr lang="ru-RU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самоуправления, или проще говоря – это план доходов и расходов                           на определенный период.</a:t>
            </a:r>
          </a:p>
          <a:p>
            <a:pPr>
              <a:buNone/>
            </a:pPr>
            <a:endParaRPr lang="ru-RU" sz="11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1" y="1155940"/>
            <a:ext cx="457200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36382">
              <a:defRPr/>
            </a:pPr>
            <a:r>
              <a:rPr lang="ru-RU" sz="11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РАСХОДЫ БЮДЖЕТА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выплачиваемые из бюджета денежные средства. </a:t>
            </a:r>
          </a:p>
          <a:p>
            <a:pPr algn="just" defTabSz="936382">
              <a:defRPr/>
            </a:pP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936382">
              <a:buFont typeface="Wingdings" pitchFamily="2" charset="2"/>
              <a:buChar char="ü"/>
              <a:defRPr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Расходная часть бюджета формируется исходя                    из принципа обеспечения всех социальных обязательств       и поддержки муниципальных образований района.</a:t>
            </a:r>
          </a:p>
          <a:p>
            <a:pPr algn="just" defTabSz="936382">
              <a:defRPr/>
            </a:pP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936382">
              <a:buFont typeface="Wingdings" pitchFamily="2" charset="2"/>
              <a:buChar char="ü"/>
              <a:defRPr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Расходы  бюджета планируются                          по ведомственной структуре, в разрезе муниципальных программ.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0" y="2820838"/>
            <a:ext cx="4581525" cy="3177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Что такое «доходы» и «расходы»?</a:t>
            </a:r>
          </a:p>
          <a:p>
            <a:pPr algn="just"/>
            <a:r>
              <a:rPr lang="ru-RU" sz="11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ДОХОДЫ БЮДЖЕТА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поступающие в бюджет денежные средства.</a:t>
            </a:r>
          </a:p>
          <a:p>
            <a:pPr algn="just"/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НАЛОГОВЫЕ ДОХОДЫ – поступления от уплаты налогов, предусмотренных Налоговым кодексом РФ (налоги                   на прибыль, налоги на имущество и др.).</a:t>
            </a:r>
          </a:p>
          <a:p>
            <a:pPr algn="just">
              <a:buFont typeface="Wingdings" pitchFamily="2" charset="2"/>
              <a:buChar char="Ø"/>
            </a:pP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НЕНАЛОГОВЫЕ ДОХОДЫ – платежи в виде штрафов, санкций за нарушение законодательства, платежи                     за пользование имуществом государства, средства самообложения граждан.</a:t>
            </a:r>
          </a:p>
          <a:p>
            <a:pPr algn="just">
              <a:buFont typeface="Wingdings" pitchFamily="2" charset="2"/>
              <a:buChar char="Ø"/>
            </a:pP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БЕЗВОЗМЕЗДНЫЕ ПОСТУПЛЕНИЯ – средства,  поступающие из других бюджетов бюджетной системы РФ,        а также безвозмездные перечисления от физических                   и юридических лиц, от государственных организаций.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0" y="0"/>
            <a:ext cx="9144000" cy="430887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Вводная часть</a:t>
            </a:r>
          </a:p>
          <a:p>
            <a:pPr algn="r"/>
            <a:endParaRPr lang="ru-RU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81525" y="3295292"/>
            <a:ext cx="4562476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Какой бывает бюджет?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Дефицитный</a:t>
            </a:r>
            <a:r>
              <a:rPr lang="ru-RU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расходы превышают доходы.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Профицитный</a:t>
            </a:r>
            <a:r>
              <a:rPr lang="ru-RU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доходы превышают расходы.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Сбалансированный</a:t>
            </a:r>
            <a:r>
              <a:rPr lang="ru-RU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расходы равны доходам.</a:t>
            </a:r>
          </a:p>
        </p:txBody>
      </p:sp>
      <p:pic>
        <p:nvPicPr>
          <p:cNvPr id="20" name="Рисунок 19" descr="бюджет_весы.png"/>
          <p:cNvPicPr>
            <a:picLocks noChangeAspect="1"/>
          </p:cNvPicPr>
          <p:nvPr/>
        </p:nvPicPr>
        <p:blipFill>
          <a:blip r:embed="rId2" cstate="print"/>
          <a:srcRect l="9854" t="20077" r="8571" b="3732"/>
          <a:stretch>
            <a:fillRect/>
          </a:stretch>
        </p:blipFill>
        <p:spPr>
          <a:xfrm>
            <a:off x="5539725" y="4562710"/>
            <a:ext cx="2784764" cy="162561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2291" name="Содержимое 3" descr="007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Основные характеристики бюджета</a:t>
            </a:r>
          </a:p>
        </p:txBody>
      </p:sp>
      <p:pic>
        <p:nvPicPr>
          <p:cNvPr id="14339" name="Содержимое 5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000250"/>
            <a:ext cx="9144000" cy="4857750"/>
          </a:xfrm>
        </p:spPr>
      </p:pic>
      <p:pic>
        <p:nvPicPr>
          <p:cNvPr id="14340" name="Рисунок 3" descr="img6 (1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75"/>
            <a:ext cx="91440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9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189054108"/>
              </p:ext>
            </p:extLst>
          </p:nvPr>
        </p:nvGraphicFramePr>
        <p:xfrm>
          <a:off x="439479" y="461675"/>
          <a:ext cx="8364280" cy="448783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2723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4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4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96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01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83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52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05753">
                <a:tc>
                  <a:txBody>
                    <a:bodyPr/>
                    <a:lstStyle/>
                    <a:p>
                      <a:pPr algn="ctr"/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lang="ru-RU" sz="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 год</a:t>
                      </a:r>
                      <a:endParaRPr lang="ru-RU" sz="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доходов, %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2026 год</a:t>
                      </a:r>
                      <a:endParaRPr lang="ru-RU" sz="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доходов, %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2027</a:t>
                      </a:r>
                      <a:r>
                        <a:rPr lang="ru-RU" sz="800" baseline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</a:t>
                      </a:r>
                      <a:endParaRPr lang="ru-RU" sz="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доходов, %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ru-RU" sz="8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ДОХОДЫ, ВСЕГО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том числе:</a:t>
                      </a: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14354,6</a:t>
                      </a:r>
                    </a:p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13108,6</a:t>
                      </a:r>
                    </a:p>
                    <a:p>
                      <a:pPr marL="0" algn="ctr" defTabSz="790844" rtl="0" eaLnBrk="1" latinLnBrk="0" hangingPunct="1"/>
                      <a:endParaRPr lang="ru-RU" sz="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13209,7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ru-RU" sz="800" b="1" i="1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НАЛОГОВЫЕ  и </a:t>
                      </a:r>
                      <a:r>
                        <a:rPr lang="ru-RU" sz="800" b="1" i="1" baseline="0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НЕНАЛОГОВЫЕ </a:t>
                      </a:r>
                      <a:r>
                        <a:rPr lang="ru-RU" sz="800" b="1" i="1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</a:t>
                      </a: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11270,2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i="1" dirty="0">
                          <a:latin typeface="Arial" pitchFamily="34" charset="0"/>
                          <a:cs typeface="Arial" pitchFamily="34" charset="0"/>
                        </a:rPr>
                        <a:t>79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Arial" pitchFamily="34" charset="0"/>
                          <a:cs typeface="Arial" pitchFamily="34" charset="0"/>
                        </a:rPr>
                        <a:t>11408,6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87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Arial" pitchFamily="34" charset="0"/>
                          <a:cs typeface="Arial" pitchFamily="34" charset="0"/>
                        </a:rPr>
                        <a:t>11568,0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88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8361">
                <a:tc>
                  <a:txBody>
                    <a:bodyPr/>
                    <a:lstStyle/>
                    <a:p>
                      <a:r>
                        <a:rPr lang="ru-RU" sz="800" b="1" i="1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Налог на доходы физических лиц</a:t>
                      </a: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415,8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dirty="0">
                          <a:latin typeface="Arial" pitchFamily="34" charset="0"/>
                          <a:cs typeface="Arial" pitchFamily="34" charset="0"/>
                        </a:rPr>
                        <a:t>444,1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>
                          <a:latin typeface="Arial" pitchFamily="34" charset="0"/>
                          <a:cs typeface="Arial" pitchFamily="34" charset="0"/>
                        </a:rPr>
                        <a:t>451,8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70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Единый сельскохозяйственный налог</a:t>
                      </a:r>
                    </a:p>
                    <a:p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i="0" kern="12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2022,5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>
                          <a:latin typeface="Arial" pitchFamily="34" charset="0"/>
                          <a:cs typeface="Arial" pitchFamily="34" charset="0"/>
                        </a:rPr>
                        <a:t>2141,0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>
                          <a:latin typeface="Arial" pitchFamily="34" charset="0"/>
                          <a:cs typeface="Arial" pitchFamily="34" charset="0"/>
                        </a:rPr>
                        <a:t>2260,9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372">
                <a:tc>
                  <a:txBody>
                    <a:bodyPr/>
                    <a:lstStyle/>
                    <a:p>
                      <a:r>
                        <a:rPr lang="ru-RU" sz="800" b="1" i="1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Налог на имущество</a:t>
                      </a: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i="0" kern="12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2624,6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>
                          <a:latin typeface="Arial" pitchFamily="34" charset="0"/>
                          <a:cs typeface="Arial" pitchFamily="34" charset="0"/>
                        </a:rPr>
                        <a:t>2656,2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>
                          <a:latin typeface="Arial" pitchFamily="34" charset="0"/>
                          <a:cs typeface="Arial" pitchFamily="34" charset="0"/>
                        </a:rPr>
                        <a:t>2687,9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  <a:p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i="0" kern="12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6167,3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43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>
                          <a:latin typeface="Arial" pitchFamily="34" charset="0"/>
                          <a:cs typeface="Arial" pitchFamily="34" charset="0"/>
                        </a:rPr>
                        <a:t>6167,3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47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>
                          <a:latin typeface="Arial" pitchFamily="34" charset="0"/>
                          <a:cs typeface="Arial" pitchFamily="34" charset="0"/>
                        </a:rPr>
                        <a:t>6167,3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47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607">
                <a:tc>
                  <a:txBody>
                    <a:bodyPr/>
                    <a:lstStyle/>
                    <a:p>
                      <a:r>
                        <a:rPr lang="ru-RU" sz="800" b="1" i="1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 НЕНАЛОГОВЫЕ ДОХОДЫ</a:t>
                      </a: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i="0" kern="12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40,0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0,01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9486">
                <a:tc>
                  <a:txBody>
                    <a:bodyPr/>
                    <a:lstStyle/>
                    <a:p>
                      <a:pPr marL="0" marR="0" indent="0" algn="l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БЕЗВОЗМЕЗДНЫЕ ПОСТУПЛЕНИЯ</a:t>
                      </a: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3084,4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1700,0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1641,7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414439" y="255183"/>
            <a:ext cx="13672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82675">
              <a:spcBef>
                <a:spcPts val="0"/>
              </a:spcBef>
            </a:pPr>
            <a:r>
              <a:rPr lang="ru-RU" sz="1200" dirty="0">
                <a:solidFill>
                  <a:schemeClr val="tx1"/>
                </a:solidFill>
                <a:cs typeface="Times New Roman" pitchFamily="18" charset="0"/>
              </a:rPr>
              <a:t>тыс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.рублей</a:t>
            </a:r>
          </a:p>
        </p:txBody>
      </p:sp>
      <p:sp>
        <p:nvSpPr>
          <p:cNvPr id="130052" name="AutoShape 4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054" name="AutoShape 6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056" name="AutoShape 8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" y="3"/>
            <a:ext cx="930564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СВЕДЕНИЯ О ПЛАНИРУЕМЫХ ПОСТУПЛЕНИЯХ </a:t>
            </a:r>
            <a:br>
              <a:rPr lang="ru-RU" sz="11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1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БЮДЖЕТ МУНИЦИПАЛЬНОГО ОБРАЗОВАНИЯ «ИВАНОВСКИЙ СЕЛЬСОВЕТ»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[1]</a:t>
            </a:r>
            <a:endParaRPr lang="ru-RU" sz="1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 flipV="1">
            <a:off x="8449342" y="6858002"/>
            <a:ext cx="283535" cy="34289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3713" y="5621572"/>
            <a:ext cx="64842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Бюджет муниципального образования «Ивановский сельсовет» Солнцевского  района</a:t>
            </a:r>
          </a:p>
          <a:p>
            <a:pPr lvl="0">
              <a:spcBef>
                <a:spcPct val="0"/>
              </a:spcBef>
              <a:defRPr/>
            </a:pP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2025 год и на плановый период 2026 и 2027 годов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6226"/>
            <a:ext cx="4562475" cy="534657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rgbClr val="1D7587"/>
                </a:solidFill>
                <a:latin typeface="Arial" pitchFamily="34" charset="0"/>
                <a:cs typeface="Arial" pitchFamily="34" charset="0"/>
              </a:rPr>
              <a:t>Основные параметры  бюджета </a:t>
            </a:r>
          </a:p>
        </p:txBody>
      </p:sp>
      <p:grpSp>
        <p:nvGrpSpPr>
          <p:cNvPr id="3" name="Группа 11"/>
          <p:cNvGrpSpPr/>
          <p:nvPr/>
        </p:nvGrpSpPr>
        <p:grpSpPr>
          <a:xfrm>
            <a:off x="-1" y="6453336"/>
            <a:ext cx="9144001" cy="404664"/>
            <a:chOff x="-1" y="6453336"/>
            <a:chExt cx="9144001" cy="404664"/>
          </a:xfrm>
        </p:grpSpPr>
        <p:sp>
          <p:nvSpPr>
            <p:cNvPr id="17" name="Заголовок 1"/>
            <p:cNvSpPr txBox="1">
              <a:spLocks/>
            </p:cNvSpPr>
            <p:nvPr/>
          </p:nvSpPr>
          <p:spPr>
            <a:xfrm>
              <a:off x="-1" y="6453336"/>
              <a:ext cx="6409427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ru-RU" sz="900" i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Бюджет муниципального образования «Ивановский сельсовет» Солнцевского  района</a:t>
              </a:r>
            </a:p>
            <a:p>
              <a:pPr lvl="0">
                <a:spcBef>
                  <a:spcPct val="0"/>
                </a:spcBef>
                <a:defRPr/>
              </a:pPr>
              <a:r>
                <a:rPr lang="ru-RU" sz="900" i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на 2025 год и на плановый период 2026 и 2027 годов</a:t>
              </a:r>
            </a:p>
            <a:p>
              <a:pPr lvl="0">
                <a:spcBef>
                  <a:spcPct val="0"/>
                </a:spcBef>
                <a:defRPr/>
              </a:pPr>
              <a:endParaRPr kumimoji="0" lang="ru-RU" sz="900" b="1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1692700669"/>
              </p:ext>
            </p:extLst>
          </p:nvPr>
        </p:nvGraphicFramePr>
        <p:xfrm>
          <a:off x="1" y="855024"/>
          <a:ext cx="5082638" cy="2481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0" y="3258090"/>
            <a:ext cx="4562475" cy="5289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1D758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4572000" y="282544"/>
            <a:ext cx="4572000" cy="761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Proof="0" dirty="0">
                <a:ln>
                  <a:noFill/>
                </a:ln>
                <a:solidFill>
                  <a:srgbClr val="1D7587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Структура безвозмездных поступлений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>
                <a:solidFill>
                  <a:srgbClr val="1D7587"/>
                </a:solidFill>
                <a:latin typeface="Arial" pitchFamily="34" charset="0"/>
                <a:ea typeface="+mj-ea"/>
                <a:cs typeface="Arial" pitchFamily="34" charset="0"/>
              </a:rPr>
              <a:t> в 2025-2027 году</a:t>
            </a:r>
            <a:endParaRPr kumimoji="0" lang="ru-RU" sz="1400" b="1" i="0" u="none" strike="noStrike" kern="1200" cap="none" spc="0" noProof="0" dirty="0">
              <a:ln>
                <a:noFill/>
              </a:ln>
              <a:solidFill>
                <a:srgbClr val="1D758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Диаграмма 20"/>
          <p:cNvGraphicFramePr/>
          <p:nvPr/>
        </p:nvGraphicFramePr>
        <p:xfrm>
          <a:off x="4850296" y="785004"/>
          <a:ext cx="4293704" cy="5615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937"/>
          </a:xfrm>
        </p:spPr>
        <p:txBody>
          <a:bodyPr>
            <a:norm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Оказание финансовой помощи в 2025-2027 гг.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4657"/>
              </p:ext>
            </p:extLst>
          </p:nvPr>
        </p:nvGraphicFramePr>
        <p:xfrm>
          <a:off x="323850" y="1626780"/>
          <a:ext cx="8229600" cy="25837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31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м/о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2025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 2026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 2027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0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Ивановский сельсовет  (руб.)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1477841,00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1256165,00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1182273,00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76250" y="762000"/>
            <a:ext cx="8248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Дотация на выравнивание бюджетной обеспеченности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51" y="5934670"/>
            <a:ext cx="71056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Бюджет муниципального образования «Ивановский сельсовет» Солнцевского  района</a:t>
            </a:r>
          </a:p>
          <a:p>
            <a:pPr lvl="0">
              <a:spcBef>
                <a:spcPct val="0"/>
              </a:spcBef>
              <a:defRPr/>
            </a:pP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2025 год и на плановый период 2026 и 2027 годов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xfrm>
            <a:off x="3" y="2"/>
            <a:ext cx="8958949" cy="669851"/>
          </a:xfrm>
        </p:spPr>
        <p:txBody>
          <a:bodyPr anchor="t">
            <a:normAutofit/>
          </a:bodyPr>
          <a:lstStyle/>
          <a:p>
            <a:pPr algn="ctr" defTabSz="936382" eaLnBrk="1" hangingPunct="1"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СТРУКТУРА РАСХОДОВ ПО «ИВАНОВСКОМУ СЕЛЬСОВЕТУ»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384379" name="Group 37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66735561"/>
              </p:ext>
            </p:extLst>
          </p:nvPr>
        </p:nvGraphicFramePr>
        <p:xfrm>
          <a:off x="118590" y="1052737"/>
          <a:ext cx="8415809" cy="535080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41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1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8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28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8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28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80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283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053718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Раздел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2025год 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расходов,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%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2026 год 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расходов, %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2027 год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расходов, %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618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fontAlgn="b" latinLnBrk="0" hangingPunct="1"/>
                      <a:r>
                        <a:rPr lang="ru-RU" sz="800" b="1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17354,6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fontAlgn="b" latinLnBrk="0" hangingPunct="1"/>
                      <a:r>
                        <a:rPr lang="ru-RU" sz="800" b="1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13108,6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fontAlgn="b" latinLnBrk="0" hangingPunct="1"/>
                      <a:r>
                        <a:rPr lang="ru-RU" sz="800" b="1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13209,7</a:t>
                      </a:r>
                    </a:p>
                    <a:p>
                      <a:pPr marL="0" algn="ctr" defTabSz="790844" rtl="0" eaLnBrk="1" fontAlgn="b" latinLnBrk="0" hangingPunct="1"/>
                      <a:endParaRPr lang="ru-RU" sz="8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58">
                <a:tc gridSpan="8">
                  <a:txBody>
                    <a:bodyPr/>
                    <a:lstStyle/>
                    <a:p>
                      <a:endParaRPr lang="ru-RU" sz="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1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1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1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789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Условно утвержденные расходы</a:t>
                      </a: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638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01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Общегосударственные вопросы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7403,2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43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7043,1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54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6812,8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52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3678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02</a:t>
                      </a: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Национальная оборона</a:t>
                      </a: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406,6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443,8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459,4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8659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       </a:t>
                      </a:r>
                      <a:r>
                        <a:rPr kumimoji="0" lang="ru-RU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03</a:t>
                      </a: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Национальная безопасность и правоохранительная деятельность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675,00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4,1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1500,0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1500,0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9015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04</a:t>
                      </a: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Национальная экономика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55,0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0,01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55,0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0,01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55,0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0,01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8216"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900" u="none" strike="noStrike" kern="1200" dirty="0">
                          <a:latin typeface="Arial" pitchFamily="34" charset="0"/>
                          <a:cs typeface="Arial" pitchFamily="34" charset="0"/>
                        </a:rPr>
                        <a:t>05</a:t>
                      </a:r>
                      <a:endParaRPr lang="ru-RU" sz="9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>
                          <a:latin typeface="Arial" pitchFamily="34" charset="0"/>
                          <a:cs typeface="Arial" pitchFamily="34" charset="0"/>
                        </a:rPr>
                        <a:t>Жилищно-коммунальное хозяйство</a:t>
                      </a:r>
                      <a:endParaRPr lang="ru-RU" sz="8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3341,5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2700,0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2700,0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5059"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900" u="none" strike="noStrike" kern="1200" dirty="0">
                          <a:latin typeface="Arial" pitchFamily="34" charset="0"/>
                          <a:cs typeface="Arial" pitchFamily="34" charset="0"/>
                        </a:rPr>
                        <a:t>08</a:t>
                      </a:r>
                      <a:endParaRPr lang="ru-RU" sz="9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>
                          <a:latin typeface="Arial" pitchFamily="34" charset="0"/>
                          <a:cs typeface="Arial" pitchFamily="34" charset="0"/>
                        </a:rPr>
                        <a:t>Культура, кинематография</a:t>
                      </a:r>
                      <a:endParaRPr lang="ru-RU" sz="8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4423,3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865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8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>
                          <a:latin typeface="Arial" pitchFamily="34" charset="0"/>
                          <a:cs typeface="Arial" pitchFamily="34" charset="0"/>
                        </a:rPr>
                        <a:t>Социальная политика</a:t>
                      </a:r>
                      <a:endParaRPr lang="ru-RU" sz="8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1050,0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1050,0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1050,0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964881" y="692697"/>
            <a:ext cx="16545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82675">
              <a:spcBef>
                <a:spcPct val="20000"/>
              </a:spcBef>
              <a:defRPr/>
            </a:pPr>
            <a:r>
              <a:rPr lang="ru-RU" sz="1600" b="0" dirty="0">
                <a:solidFill>
                  <a:schemeClr val="tx1"/>
                </a:solidFill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ransition spd="med" advClick="0" advTm="5000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14336</TotalTime>
  <Words>1245</Words>
  <Application>Microsoft Office PowerPoint</Application>
  <PresentationFormat>Экран (4:3)</PresentationFormat>
  <Paragraphs>290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Структура бюджета для граждан:</vt:lpstr>
      <vt:lpstr>Основные вопросы о бюджете</vt:lpstr>
      <vt:lpstr>Презентация PowerPoint</vt:lpstr>
      <vt:lpstr> Основные характеристики бюджета</vt:lpstr>
      <vt:lpstr>Презентация PowerPoint</vt:lpstr>
      <vt:lpstr>Основные параметры  бюджета </vt:lpstr>
      <vt:lpstr>Оказание финансовой помощи в 2025-2027 гг.</vt:lpstr>
      <vt:lpstr>СТРУКТУРА РАСХОДОВ ПО «ИВАНОВСКОМУ СЕЛЬСОВЕТУ»</vt:lpstr>
      <vt:lpstr>Программная структура расходов</vt:lpstr>
      <vt:lpstr>Сведения о планируемом предельном объеме муниципального долга  на 2025-2027гг.</vt:lpstr>
      <vt:lpstr>Презентация PowerPoint</vt:lpstr>
      <vt:lpstr>Проекты «Народный бюджет» на 2025 год</vt:lpstr>
      <vt:lpstr>ДОПОЛНИТЕЛЬНАЯ  ИНФОРМАЦИЯ</vt:lpstr>
      <vt:lpstr>Контактная информация: </vt:lpstr>
      <vt:lpstr>Источники размещения информации о бюджете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Анна И. Митрохина</dc:creator>
  <cp:lastModifiedBy>Ивановская Администрация</cp:lastModifiedBy>
  <cp:revision>1781</cp:revision>
  <dcterms:created xsi:type="dcterms:W3CDTF">2019-08-13T14:01:01Z</dcterms:created>
  <dcterms:modified xsi:type="dcterms:W3CDTF">2025-03-12T12:20:31Z</dcterms:modified>
</cp:coreProperties>
</file>